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8" r:id="rId5"/>
    <p:sldId id="296" r:id="rId6"/>
    <p:sldId id="308" r:id="rId7"/>
    <p:sldId id="309" r:id="rId8"/>
    <p:sldId id="310" r:id="rId9"/>
    <p:sldId id="314" r:id="rId10"/>
    <p:sldId id="31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7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ki, Sirpa" userId="a8abf646-ca58-4c1a-86b6-79cb1e074c80" providerId="ADAL" clId="{1B78B5FA-C6BC-43E7-A361-E58A92EF1E3F}"/>
    <pc:docChg chg="custSel modSld">
      <pc:chgData name="Kurki, Sirpa" userId="a8abf646-ca58-4c1a-86b6-79cb1e074c80" providerId="ADAL" clId="{1B78B5FA-C6BC-43E7-A361-E58A92EF1E3F}" dt="2026-01-30T13:12:09.603" v="361" actId="20577"/>
      <pc:docMkLst>
        <pc:docMk/>
      </pc:docMkLst>
      <pc:sldChg chg="modSp mod">
        <pc:chgData name="Kurki, Sirpa" userId="a8abf646-ca58-4c1a-86b6-79cb1e074c80" providerId="ADAL" clId="{1B78B5FA-C6BC-43E7-A361-E58A92EF1E3F}" dt="2026-01-30T12:42:04.711" v="134" actId="20577"/>
        <pc:sldMkLst>
          <pc:docMk/>
          <pc:sldMk cId="3773840072" sldId="296"/>
        </pc:sldMkLst>
        <pc:graphicFrameChg chg="modGraphic">
          <ac:chgData name="Kurki, Sirpa" userId="a8abf646-ca58-4c1a-86b6-79cb1e074c80" providerId="ADAL" clId="{1B78B5FA-C6BC-43E7-A361-E58A92EF1E3F}" dt="2026-01-30T12:42:04.711" v="134" actId="20577"/>
          <ac:graphicFrameMkLst>
            <pc:docMk/>
            <pc:sldMk cId="3773840072" sldId="296"/>
            <ac:graphicFrameMk id="4" creationId="{F82B947F-D4F6-6D70-0256-191EA57F9F26}"/>
          </ac:graphicFrameMkLst>
        </pc:graphicFrameChg>
      </pc:sldChg>
      <pc:sldChg chg="modSp mod">
        <pc:chgData name="Kurki, Sirpa" userId="a8abf646-ca58-4c1a-86b6-79cb1e074c80" providerId="ADAL" clId="{1B78B5FA-C6BC-43E7-A361-E58A92EF1E3F}" dt="2026-01-30T13:12:09.603" v="361" actId="20577"/>
        <pc:sldMkLst>
          <pc:docMk/>
          <pc:sldMk cId="4213781956" sldId="308"/>
        </pc:sldMkLst>
        <pc:graphicFrameChg chg="modGraphic">
          <ac:chgData name="Kurki, Sirpa" userId="a8abf646-ca58-4c1a-86b6-79cb1e074c80" providerId="ADAL" clId="{1B78B5FA-C6BC-43E7-A361-E58A92EF1E3F}" dt="2026-01-30T13:12:09.603" v="361" actId="20577"/>
          <ac:graphicFrameMkLst>
            <pc:docMk/>
            <pc:sldMk cId="4213781956" sldId="308"/>
            <ac:graphicFrameMk id="4" creationId="{F82B947F-D4F6-6D70-0256-191EA57F9F26}"/>
          </ac:graphicFrameMkLst>
        </pc:graphicFrameChg>
      </pc:sldChg>
      <pc:sldChg chg="modSp mod">
        <pc:chgData name="Kurki, Sirpa" userId="a8abf646-ca58-4c1a-86b6-79cb1e074c80" providerId="ADAL" clId="{1B78B5FA-C6BC-43E7-A361-E58A92EF1E3F}" dt="2026-01-30T12:50:52.708" v="182" actId="20577"/>
        <pc:sldMkLst>
          <pc:docMk/>
          <pc:sldMk cId="4124310399" sldId="309"/>
        </pc:sldMkLst>
        <pc:graphicFrameChg chg="mod modGraphic">
          <ac:chgData name="Kurki, Sirpa" userId="a8abf646-ca58-4c1a-86b6-79cb1e074c80" providerId="ADAL" clId="{1B78B5FA-C6BC-43E7-A361-E58A92EF1E3F}" dt="2026-01-30T12:50:52.708" v="182" actId="20577"/>
          <ac:graphicFrameMkLst>
            <pc:docMk/>
            <pc:sldMk cId="4124310399" sldId="309"/>
            <ac:graphicFrameMk id="4" creationId="{F82B947F-D4F6-6D70-0256-191EA57F9F26}"/>
          </ac:graphicFrameMkLst>
        </pc:graphicFrameChg>
      </pc:sldChg>
      <pc:sldChg chg="modSp mod">
        <pc:chgData name="Kurki, Sirpa" userId="a8abf646-ca58-4c1a-86b6-79cb1e074c80" providerId="ADAL" clId="{1B78B5FA-C6BC-43E7-A361-E58A92EF1E3F}" dt="2026-01-30T12:53:49.279" v="207" actId="20577"/>
        <pc:sldMkLst>
          <pc:docMk/>
          <pc:sldMk cId="3751351511" sldId="310"/>
        </pc:sldMkLst>
        <pc:graphicFrameChg chg="modGraphic">
          <ac:chgData name="Kurki, Sirpa" userId="a8abf646-ca58-4c1a-86b6-79cb1e074c80" providerId="ADAL" clId="{1B78B5FA-C6BC-43E7-A361-E58A92EF1E3F}" dt="2026-01-30T12:53:49.279" v="207" actId="20577"/>
          <ac:graphicFrameMkLst>
            <pc:docMk/>
            <pc:sldMk cId="3751351511" sldId="310"/>
            <ac:graphicFrameMk id="4" creationId="{F82B947F-D4F6-6D70-0256-191EA57F9F26}"/>
          </ac:graphicFrameMkLst>
        </pc:graphicFrameChg>
      </pc:sldChg>
      <pc:sldChg chg="modSp mod">
        <pc:chgData name="Kurki, Sirpa" userId="a8abf646-ca58-4c1a-86b6-79cb1e074c80" providerId="ADAL" clId="{1B78B5FA-C6BC-43E7-A361-E58A92EF1E3F}" dt="2026-01-30T13:06:36.108" v="303" actId="14734"/>
        <pc:sldMkLst>
          <pc:docMk/>
          <pc:sldMk cId="2374159926" sldId="314"/>
        </pc:sldMkLst>
        <pc:graphicFrameChg chg="modGraphic">
          <ac:chgData name="Kurki, Sirpa" userId="a8abf646-ca58-4c1a-86b6-79cb1e074c80" providerId="ADAL" clId="{1B78B5FA-C6BC-43E7-A361-E58A92EF1E3F}" dt="2026-01-30T13:06:36.108" v="303" actId="14734"/>
          <ac:graphicFrameMkLst>
            <pc:docMk/>
            <pc:sldMk cId="2374159926" sldId="314"/>
            <ac:graphicFrameMk id="4" creationId="{0544012E-8A8A-7324-2709-5139F4FBF217}"/>
          </ac:graphicFrameMkLst>
        </pc:graphicFrameChg>
      </pc:sldChg>
      <pc:sldChg chg="modSp mod">
        <pc:chgData name="Kurki, Sirpa" userId="a8abf646-ca58-4c1a-86b6-79cb1e074c80" providerId="ADAL" clId="{1B78B5FA-C6BC-43E7-A361-E58A92EF1E3F}" dt="2026-01-30T13:03:37.632" v="293" actId="14100"/>
        <pc:sldMkLst>
          <pc:docMk/>
          <pc:sldMk cId="798836019" sldId="315"/>
        </pc:sldMkLst>
        <pc:graphicFrameChg chg="mod modGraphic">
          <ac:chgData name="Kurki, Sirpa" userId="a8abf646-ca58-4c1a-86b6-79cb1e074c80" providerId="ADAL" clId="{1B78B5FA-C6BC-43E7-A361-E58A92EF1E3F}" dt="2026-01-30T13:03:37.632" v="293" actId="14100"/>
          <ac:graphicFrameMkLst>
            <pc:docMk/>
            <pc:sldMk cId="798836019" sldId="315"/>
            <ac:graphicFrameMk id="4" creationId="{0544012E-8A8A-7324-2709-5139F4FBF217}"/>
          </ac:graphicFrameMkLst>
        </pc:graphicFrameChg>
      </pc:sldChg>
      <pc:sldChg chg="modSp mod">
        <pc:chgData name="Kurki, Sirpa" userId="a8abf646-ca58-4c1a-86b6-79cb1e074c80" providerId="ADAL" clId="{1B78B5FA-C6BC-43E7-A361-E58A92EF1E3F}" dt="2026-01-30T12:39:09.206" v="128" actId="20577"/>
        <pc:sldMkLst>
          <pc:docMk/>
          <pc:sldMk cId="2146541826" sldId="318"/>
        </pc:sldMkLst>
        <pc:graphicFrameChg chg="modGraphic">
          <ac:chgData name="Kurki, Sirpa" userId="a8abf646-ca58-4c1a-86b6-79cb1e074c80" providerId="ADAL" clId="{1B78B5FA-C6BC-43E7-A361-E58A92EF1E3F}" dt="2026-01-30T12:39:09.206" v="128" actId="20577"/>
          <ac:graphicFrameMkLst>
            <pc:docMk/>
            <pc:sldMk cId="2146541826" sldId="318"/>
            <ac:graphicFrameMk id="3" creationId="{88BC424D-A003-BB9D-4681-CE74170BDF7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accent4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6"/>
          <p:cNvPicPr preferRelativeResize="0"/>
          <p:nvPr/>
        </p:nvPicPr>
        <p:blipFill rotWithShape="1">
          <a:blip r:embed="rId2">
            <a:alphaModFix/>
          </a:blip>
          <a:srcRect b="14354"/>
          <a:stretch/>
        </p:blipFill>
        <p:spPr>
          <a:xfrm>
            <a:off x="1" y="-103231"/>
            <a:ext cx="12192000" cy="587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5727" y="5762500"/>
            <a:ext cx="1966300" cy="9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978" y="5762500"/>
            <a:ext cx="2116375" cy="94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6"/>
          <p:cNvSpPr txBox="1">
            <a:spLocks noGrp="1"/>
          </p:cNvSpPr>
          <p:nvPr>
            <p:ph type="ctrTitle"/>
          </p:nvPr>
        </p:nvSpPr>
        <p:spPr>
          <a:xfrm>
            <a:off x="838201" y="1989138"/>
            <a:ext cx="6373091" cy="1708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  <a:defRPr sz="6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Google Shape;37;p66"/>
          <p:cNvSpPr txBox="1">
            <a:spLocks noGrp="1"/>
          </p:cNvSpPr>
          <p:nvPr>
            <p:ph type="subTitle" idx="1"/>
          </p:nvPr>
        </p:nvSpPr>
        <p:spPr>
          <a:xfrm>
            <a:off x="881353" y="3953556"/>
            <a:ext cx="6373091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Google Shape;38;p66"/>
          <p:cNvSpPr txBox="1">
            <a:spLocks noGrp="1"/>
          </p:cNvSpPr>
          <p:nvPr>
            <p:ph type="body" idx="2"/>
          </p:nvPr>
        </p:nvSpPr>
        <p:spPr>
          <a:xfrm>
            <a:off x="802411" y="431186"/>
            <a:ext cx="6530975" cy="37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marR="0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682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2">
  <p:cSld name="Title and Content-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Verdana"/>
              <a:buNone/>
              <a:defRPr sz="4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" name="Google Shape;92;p47"/>
          <p:cNvSpPr txBox="1">
            <a:spLocks noGrp="1"/>
          </p:cNvSpPr>
          <p:nvPr>
            <p:ph type="body" idx="1"/>
          </p:nvPr>
        </p:nvSpPr>
        <p:spPr>
          <a:xfrm>
            <a:off x="838200" y="2018805"/>
            <a:ext cx="10515600" cy="373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3809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-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377" marR="0" lvl="1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566" marR="0" lvl="2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-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754" marR="0" lvl="3" indent="-3301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-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5943" marR="0" lvl="4" indent="-3301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-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131" marR="0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320" marR="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509" marR="0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697" marR="0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93" name="Google Shape;93;p47"/>
          <p:cNvCxnSpPr/>
          <p:nvPr/>
        </p:nvCxnSpPr>
        <p:spPr>
          <a:xfrm>
            <a:off x="838203" y="1854753"/>
            <a:ext cx="1051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0203" y="5757742"/>
            <a:ext cx="1985375" cy="99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30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Content Image">
  <p:cSld name=" Title and Content Imag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9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5990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Verdana"/>
              <a:buNone/>
              <a:defRPr sz="4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Google Shape;103;p49"/>
          <p:cNvSpPr txBox="1">
            <a:spLocks noGrp="1"/>
          </p:cNvSpPr>
          <p:nvPr>
            <p:ph type="body" idx="1"/>
          </p:nvPr>
        </p:nvSpPr>
        <p:spPr>
          <a:xfrm>
            <a:off x="838201" y="2018805"/>
            <a:ext cx="5990112" cy="373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3809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-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377" marR="0" lvl="1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566" marR="0" lvl="2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-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754" marR="0" lvl="3" indent="-3301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-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5943" marR="0" lvl="4" indent="-3301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-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131" marR="0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320" marR="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509" marR="0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697" marR="0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Google Shape;104;p49"/>
          <p:cNvSpPr txBox="1">
            <a:spLocks noGrp="1"/>
          </p:cNvSpPr>
          <p:nvPr>
            <p:ph type="dt" idx="10"/>
          </p:nvPr>
        </p:nvSpPr>
        <p:spPr>
          <a:xfrm>
            <a:off x="7878871" y="6200779"/>
            <a:ext cx="24916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49"/>
          <p:cNvSpPr txBox="1">
            <a:spLocks noGrp="1"/>
          </p:cNvSpPr>
          <p:nvPr>
            <p:ph type="sldNum" idx="12"/>
          </p:nvPr>
        </p:nvSpPr>
        <p:spPr>
          <a:xfrm>
            <a:off x="10622073" y="6200779"/>
            <a:ext cx="731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FI" smtClean="0"/>
              <a:pPr/>
              <a:t>‹#›</a:t>
            </a:fld>
            <a:endParaRPr lang="en-FI"/>
          </a:p>
        </p:txBody>
      </p:sp>
      <p:cxnSp>
        <p:nvCxnSpPr>
          <p:cNvPr id="106" name="Google Shape;106;p49"/>
          <p:cNvCxnSpPr/>
          <p:nvPr/>
        </p:nvCxnSpPr>
        <p:spPr>
          <a:xfrm>
            <a:off x="838203" y="1854753"/>
            <a:ext cx="5990111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49"/>
          <p:cNvSpPr>
            <a:spLocks noGrp="1"/>
          </p:cNvSpPr>
          <p:nvPr>
            <p:ph type="pic" idx="2"/>
          </p:nvPr>
        </p:nvSpPr>
        <p:spPr>
          <a:xfrm>
            <a:off x="7458076" y="0"/>
            <a:ext cx="47339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108" name="Google Shape;10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5727" y="5762500"/>
            <a:ext cx="1966300" cy="98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80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7">
  <p:cSld name="Title Slide-7">
    <p:bg>
      <p:bgPr>
        <a:solidFill>
          <a:schemeClr val="accent4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443" y="2083180"/>
            <a:ext cx="4511116" cy="2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96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75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orient="horz" pos="3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779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529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orient="horz" pos="1253">
          <p15:clr>
            <a:srgbClr val="F26B43"/>
          </p15:clr>
        </p15:guide>
        <p15:guide id="5" pos="7129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35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145120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145120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145120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145120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145120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BC7843-A58D-A9D8-2479-D5329CE7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30"/>
            <a:ext cx="5990112" cy="642966"/>
          </a:xfrm>
        </p:spPr>
        <p:txBody>
          <a:bodyPr/>
          <a:lstStyle/>
          <a:p>
            <a:r>
              <a:rPr lang="fi-FI" sz="2000" dirty="0"/>
              <a:t>v. 2025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1B0791F-6C77-7DBF-B5B2-2A647C519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65745"/>
            <a:ext cx="5990112" cy="4140200"/>
          </a:xfrm>
        </p:spPr>
        <p:txBody>
          <a:bodyPr/>
          <a:lstStyle/>
          <a:p>
            <a:pPr marL="76199" indent="0">
              <a:buNone/>
            </a:pPr>
            <a:r>
              <a:rPr lang="fi-FI" dirty="0"/>
              <a:t>Asiakastyytyväisyyskyselyn tuloksia</a:t>
            </a:r>
          </a:p>
        </p:txBody>
      </p:sp>
      <p:pic>
        <p:nvPicPr>
          <p:cNvPr id="6" name="Kuvan paikkamerkki 11" descr="Kuva, joka sisältää kohteen toimistotarvikkeet, Toimistoväline, paperitarvikkeet, käsiala">
            <a:extLst>
              <a:ext uri="{FF2B5EF4-FFF2-40B4-BE49-F238E27FC236}">
                <a16:creationId xmlns:a16="http://schemas.microsoft.com/office/drawing/2014/main" id="{599BEBB3-5957-6D0F-BDBE-DC1996B42E4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915" r="26915"/>
          <a:stretch>
            <a:fillRect/>
          </a:stretch>
        </p:blipFill>
        <p:spPr>
          <a:xfrm>
            <a:off x="7458075" y="0"/>
            <a:ext cx="4733925" cy="6858000"/>
          </a:xfrm>
        </p:spPr>
      </p:pic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88BC424D-A003-BB9D-4681-CE74170BD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35545"/>
              </p:ext>
            </p:extLst>
          </p:nvPr>
        </p:nvGraphicFramePr>
        <p:xfrm>
          <a:off x="838201" y="2697018"/>
          <a:ext cx="5990112" cy="1946973"/>
        </p:xfrm>
        <a:graphic>
          <a:graphicData uri="http://schemas.openxmlformats.org/drawingml/2006/table">
            <a:tbl>
              <a:tblPr firstRow="1" bandRow="1"/>
              <a:tblGrid>
                <a:gridCol w="2672521">
                  <a:extLst>
                    <a:ext uri="{9D8B030D-6E8A-4147-A177-3AD203B41FA5}">
                      <a16:colId xmlns:a16="http://schemas.microsoft.com/office/drawing/2014/main" val="2600107282"/>
                    </a:ext>
                  </a:extLst>
                </a:gridCol>
                <a:gridCol w="1726842">
                  <a:extLst>
                    <a:ext uri="{9D8B030D-6E8A-4147-A177-3AD203B41FA5}">
                      <a16:colId xmlns:a16="http://schemas.microsoft.com/office/drawing/2014/main" val="4259698250"/>
                    </a:ext>
                  </a:extLst>
                </a:gridCol>
                <a:gridCol w="1590749">
                  <a:extLst>
                    <a:ext uri="{9D8B030D-6E8A-4147-A177-3AD203B41FA5}">
                      <a16:colId xmlns:a16="http://schemas.microsoft.com/office/drawing/2014/main" val="1864082651"/>
                    </a:ext>
                  </a:extLst>
                </a:gridCol>
              </a:tblGrid>
              <a:tr h="580677">
                <a:tc>
                  <a:txBody>
                    <a:bodyPr/>
                    <a:lstStyle/>
                    <a:p>
                      <a:r>
                        <a:rPr lang="fi-FI" dirty="0"/>
                        <a:t>Vastaaja ryhmä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Vastausten määrä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Vastausten määrä 2024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275479"/>
                  </a:ext>
                </a:extLst>
              </a:tr>
              <a:tr h="341574">
                <a:tc>
                  <a:txBody>
                    <a:bodyPr/>
                    <a:lstStyle/>
                    <a:p>
                      <a:r>
                        <a:rPr lang="fi-FI" b="1" dirty="0"/>
                        <a:t>Alakoululaiset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843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880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83652"/>
                  </a:ext>
                </a:extLst>
              </a:tr>
              <a:tr h="341574">
                <a:tc>
                  <a:txBody>
                    <a:bodyPr/>
                    <a:lstStyle/>
                    <a:p>
                      <a:r>
                        <a:rPr lang="fi-FI" b="1" dirty="0"/>
                        <a:t>Yläkoululaiset / lukio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340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214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13392"/>
                  </a:ext>
                </a:extLst>
              </a:tr>
              <a:tr h="341574">
                <a:tc>
                  <a:txBody>
                    <a:bodyPr/>
                    <a:lstStyle/>
                    <a:p>
                      <a:r>
                        <a:rPr lang="fi-FI" b="1" dirty="0"/>
                        <a:t>opetushenkilöstö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80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85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1324"/>
                  </a:ext>
                </a:extLst>
              </a:tr>
              <a:tr h="341574">
                <a:tc>
                  <a:txBody>
                    <a:bodyPr/>
                    <a:lstStyle/>
                    <a:p>
                      <a:r>
                        <a:rPr lang="fi-FI" b="1" dirty="0"/>
                        <a:t>yhteensä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02098"/>
                  </a:ext>
                </a:extLst>
              </a:tr>
            </a:tbl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8D3824B0-662E-078A-18DA-81BAE61AF8AD}"/>
              </a:ext>
            </a:extLst>
          </p:cNvPr>
          <p:cNvSpPr txBox="1"/>
          <p:nvPr/>
        </p:nvSpPr>
        <p:spPr>
          <a:xfrm rot="10800000" flipH="1" flipV="1">
            <a:off x="1082025" y="4933829"/>
            <a:ext cx="551260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Vastauksia kaikilta kouluilta luokka-asteilta 2- lukio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Oppilasmäärä alakoulut n.1850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Yläkoulut ja lukio yht. n.1140</a:t>
            </a:r>
          </a:p>
        </p:txBody>
      </p:sp>
    </p:spTree>
    <p:extLst>
      <p:ext uri="{BB962C8B-B14F-4D97-AF65-F5344CB8AC3E}">
        <p14:creationId xmlns:p14="http://schemas.microsoft.com/office/powerpoint/2010/main" val="214654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B683164-BB8C-F458-F816-7B774E5B3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5990112" cy="1029158"/>
          </a:xfrm>
        </p:spPr>
        <p:txBody>
          <a:bodyPr/>
          <a:lstStyle/>
          <a:p>
            <a:r>
              <a:rPr lang="fi-FI" sz="2000" dirty="0"/>
              <a:t>Asiakastyytyväisyyskyselyn tuloksia</a:t>
            </a:r>
            <a:br>
              <a:rPr lang="fi-FI" sz="2000" dirty="0"/>
            </a:br>
            <a:r>
              <a:rPr lang="fi-FI" sz="1400" dirty="0"/>
              <a:t>suluissa edellinen vuosi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8ABE691-1D03-386C-06DF-3295598B0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3291171"/>
            <a:ext cx="61526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600" dirty="0">
              <a:solidFill>
                <a:schemeClr val="tx1"/>
              </a:solidFill>
              <a:latin typeface="Arial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600" dirty="0">
              <a:solidFill>
                <a:schemeClr val="tx1"/>
              </a:solidFill>
              <a:latin typeface="Arial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Kuvan paikkamerkki 11" descr="Kuva, joka sisältää kohteen toimistotarvikkeet, Toimistoväline, paperitarvikkeet, käsiala">
            <a:extLst>
              <a:ext uri="{FF2B5EF4-FFF2-40B4-BE49-F238E27FC236}">
                <a16:creationId xmlns:a16="http://schemas.microsoft.com/office/drawing/2014/main" id="{C205074D-9B2E-5B54-B1E9-9EECAEA6EC1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915" r="26915"/>
          <a:stretch>
            <a:fillRect/>
          </a:stretch>
        </p:blipFill>
        <p:spPr>
          <a:xfrm>
            <a:off x="7688895" y="97654"/>
            <a:ext cx="4733925" cy="6858000"/>
          </a:xfrm>
        </p:spPr>
      </p:pic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F82B947F-D4F6-6D70-0256-191EA57F9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31133"/>
              </p:ext>
            </p:extLst>
          </p:nvPr>
        </p:nvGraphicFramePr>
        <p:xfrm>
          <a:off x="701040" y="1888621"/>
          <a:ext cx="6761476" cy="4453388"/>
        </p:xfrm>
        <a:graphic>
          <a:graphicData uri="http://schemas.openxmlformats.org/drawingml/2006/table">
            <a:tbl>
              <a:tblPr firstRow="1" bandRow="1"/>
              <a:tblGrid>
                <a:gridCol w="3078410">
                  <a:extLst>
                    <a:ext uri="{9D8B030D-6E8A-4147-A177-3AD203B41FA5}">
                      <a16:colId xmlns:a16="http://schemas.microsoft.com/office/drawing/2014/main" val="2600107282"/>
                    </a:ext>
                  </a:extLst>
                </a:gridCol>
                <a:gridCol w="1486218">
                  <a:extLst>
                    <a:ext uri="{9D8B030D-6E8A-4147-A177-3AD203B41FA5}">
                      <a16:colId xmlns:a16="http://schemas.microsoft.com/office/drawing/2014/main" val="4259698250"/>
                    </a:ext>
                  </a:extLst>
                </a:gridCol>
                <a:gridCol w="1108719">
                  <a:extLst>
                    <a:ext uri="{9D8B030D-6E8A-4147-A177-3AD203B41FA5}">
                      <a16:colId xmlns:a16="http://schemas.microsoft.com/office/drawing/2014/main" val="1864082651"/>
                    </a:ext>
                  </a:extLst>
                </a:gridCol>
                <a:gridCol w="1088129">
                  <a:extLst>
                    <a:ext uri="{9D8B030D-6E8A-4147-A177-3AD203B41FA5}">
                      <a16:colId xmlns:a16="http://schemas.microsoft.com/office/drawing/2014/main" val="250963226"/>
                    </a:ext>
                  </a:extLst>
                </a:gridCol>
              </a:tblGrid>
              <a:tr h="772200">
                <a:tc>
                  <a:txBody>
                    <a:bodyPr/>
                    <a:lstStyle/>
                    <a:p>
                      <a:r>
                        <a:rPr lang="fi-FI" dirty="0"/>
                        <a:t>kysymys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Alakoulu</a:t>
                      </a:r>
                    </a:p>
                    <a:p>
                      <a:r>
                        <a:rPr lang="fi-FI" dirty="0"/>
                        <a:t>Kyllä vastaus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Yläkoulu/</a:t>
                      </a:r>
                    </a:p>
                    <a:p>
                      <a:r>
                        <a:rPr lang="fi-FI" dirty="0"/>
                        <a:t>lukio</a:t>
                      </a:r>
                    </a:p>
                    <a:p>
                      <a:r>
                        <a:rPr lang="fi-FI" dirty="0"/>
                        <a:t>Kyllä vastaus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Opet</a:t>
                      </a:r>
                    </a:p>
                    <a:p>
                      <a:r>
                        <a:rPr lang="fi-FI" dirty="0"/>
                        <a:t>Kyllä vastaus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275479"/>
                  </a:ext>
                </a:extLst>
              </a:tr>
              <a:tr h="441257">
                <a:tc>
                  <a:txBody>
                    <a:bodyPr/>
                    <a:lstStyle/>
                    <a:p>
                      <a:r>
                        <a:rPr lang="fi-FI" sz="1200" b="1" dirty="0"/>
                        <a:t>Saatko riittävästi tietoa aterian sisällöstä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90 (91)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90 (85)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97 (91)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83652"/>
                  </a:ext>
                </a:extLst>
              </a:tr>
              <a:tr h="463320">
                <a:tc>
                  <a:txBody>
                    <a:bodyPr/>
                    <a:lstStyle/>
                    <a:p>
                      <a:r>
                        <a:rPr lang="fi-FI" sz="1200" b="1" dirty="0"/>
                        <a:t>Otan annokseeni pääsääntöisesti lämpimän ruoan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92 (91)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84 (73)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13392"/>
                  </a:ext>
                </a:extLst>
              </a:tr>
              <a:tr h="297849">
                <a:tc>
                  <a:txBody>
                    <a:bodyPr/>
                    <a:lstStyle/>
                    <a:p>
                      <a:r>
                        <a:rPr lang="fi-FI" b="1" dirty="0"/>
                        <a:t>salaatin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74 (74)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60 (53)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1324"/>
                  </a:ext>
                </a:extLst>
              </a:tr>
              <a:tr h="441257">
                <a:tc>
                  <a:txBody>
                    <a:bodyPr/>
                    <a:lstStyle/>
                    <a:p>
                      <a:r>
                        <a:rPr lang="fi-FI" b="1" dirty="0"/>
                        <a:t>leivän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42 (45)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38 (55)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02098"/>
                  </a:ext>
                </a:extLst>
              </a:tr>
              <a:tr h="441257">
                <a:tc>
                  <a:txBody>
                    <a:bodyPr/>
                    <a:lstStyle/>
                    <a:p>
                      <a:r>
                        <a:rPr lang="fi-FI" b="1" dirty="0"/>
                        <a:t>maitoa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42 (46)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30 (30)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0501"/>
                  </a:ext>
                </a:extLst>
              </a:tr>
              <a:tr h="507445">
                <a:tc>
                  <a:txBody>
                    <a:bodyPr/>
                    <a:lstStyle/>
                    <a:p>
                      <a:r>
                        <a:rPr lang="fi-FI" b="1" dirty="0"/>
                        <a:t>Haluaisitko listalle lisää kasvisruokapäiviä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26  (26)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10 (7)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35 (53)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088342"/>
                  </a:ext>
                </a:extLst>
              </a:tr>
              <a:tr h="441257">
                <a:tc>
                  <a:txBody>
                    <a:bodyPr/>
                    <a:lstStyle/>
                    <a:p>
                      <a:r>
                        <a:rPr lang="fi-FI" b="1" dirty="0"/>
                        <a:t>Ehditkö ruokailla rauhassa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85  (86)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63 (68)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281586"/>
                  </a:ext>
                </a:extLst>
              </a:tr>
              <a:tr h="441257">
                <a:tc>
                  <a:txBody>
                    <a:bodyPr/>
                    <a:lstStyle/>
                    <a:p>
                      <a:r>
                        <a:rPr lang="fi-FI" b="1" dirty="0"/>
                        <a:t>Onko ruokailun ajankohta sopiva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74 (75)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79 (76)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50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84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B683164-BB8C-F458-F816-7B774E5B3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5990112" cy="876758"/>
          </a:xfrm>
        </p:spPr>
        <p:txBody>
          <a:bodyPr/>
          <a:lstStyle/>
          <a:p>
            <a:r>
              <a:rPr lang="fi-FI" sz="2400" dirty="0"/>
              <a:t>Asiakastyytyväisyyskysely</a:t>
            </a:r>
            <a:br>
              <a:rPr lang="fi-FI" sz="2400" dirty="0"/>
            </a:br>
            <a:r>
              <a:rPr lang="fi-FI" sz="1400" dirty="0"/>
              <a:t>suluissa edellinen vuosi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8ABE691-1D03-386C-06DF-3295598B0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885640"/>
            <a:ext cx="5990112" cy="373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600" dirty="0">
              <a:solidFill>
                <a:schemeClr val="tx1"/>
              </a:solidFill>
              <a:latin typeface="Arial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600" dirty="0">
              <a:solidFill>
                <a:schemeClr val="tx1"/>
              </a:solidFill>
              <a:latin typeface="Arial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Kuvan paikkamerkki 11" descr="Kuva, joka sisältää kohteen toimistotarvikkeet, Toimistoväline, paperitarvikkeet, käsiala">
            <a:extLst>
              <a:ext uri="{FF2B5EF4-FFF2-40B4-BE49-F238E27FC236}">
                <a16:creationId xmlns:a16="http://schemas.microsoft.com/office/drawing/2014/main" id="{C205074D-9B2E-5B54-B1E9-9EECAEA6EC1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915" r="26915"/>
          <a:stretch>
            <a:fillRect/>
          </a:stretch>
        </p:blipFill>
        <p:spPr>
          <a:xfrm>
            <a:off x="7688895" y="142043"/>
            <a:ext cx="4733925" cy="6858000"/>
          </a:xfrm>
        </p:spPr>
      </p:pic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F82B947F-D4F6-6D70-0256-191EA57F9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7115"/>
              </p:ext>
            </p:extLst>
          </p:nvPr>
        </p:nvGraphicFramePr>
        <p:xfrm>
          <a:off x="721360" y="1885640"/>
          <a:ext cx="6340725" cy="4396708"/>
        </p:xfrm>
        <a:graphic>
          <a:graphicData uri="http://schemas.openxmlformats.org/drawingml/2006/table">
            <a:tbl>
              <a:tblPr firstRow="1" bandRow="1"/>
              <a:tblGrid>
                <a:gridCol w="3094856">
                  <a:extLst>
                    <a:ext uri="{9D8B030D-6E8A-4147-A177-3AD203B41FA5}">
                      <a16:colId xmlns:a16="http://schemas.microsoft.com/office/drawing/2014/main" val="2600107282"/>
                    </a:ext>
                  </a:extLst>
                </a:gridCol>
                <a:gridCol w="1021550">
                  <a:extLst>
                    <a:ext uri="{9D8B030D-6E8A-4147-A177-3AD203B41FA5}">
                      <a16:colId xmlns:a16="http://schemas.microsoft.com/office/drawing/2014/main" val="4259698250"/>
                    </a:ext>
                  </a:extLst>
                </a:gridCol>
                <a:gridCol w="1122583">
                  <a:extLst>
                    <a:ext uri="{9D8B030D-6E8A-4147-A177-3AD203B41FA5}">
                      <a16:colId xmlns:a16="http://schemas.microsoft.com/office/drawing/2014/main" val="1864082651"/>
                    </a:ext>
                  </a:extLst>
                </a:gridCol>
                <a:gridCol w="1101736">
                  <a:extLst>
                    <a:ext uri="{9D8B030D-6E8A-4147-A177-3AD203B41FA5}">
                      <a16:colId xmlns:a16="http://schemas.microsoft.com/office/drawing/2014/main" val="250963226"/>
                    </a:ext>
                  </a:extLst>
                </a:gridCol>
              </a:tblGrid>
              <a:tr h="809138">
                <a:tc>
                  <a:txBody>
                    <a:bodyPr/>
                    <a:lstStyle/>
                    <a:p>
                      <a:r>
                        <a:rPr lang="fi-FI" dirty="0"/>
                        <a:t>kysymys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Alakoulu</a:t>
                      </a:r>
                    </a:p>
                    <a:p>
                      <a:r>
                        <a:rPr lang="fi-FI" dirty="0"/>
                        <a:t>Kyllä vastaus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Yläkoulu/ lukio</a:t>
                      </a:r>
                    </a:p>
                    <a:p>
                      <a:r>
                        <a:rPr lang="fi-FI" dirty="0"/>
                        <a:t>Kyllä vastaus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Opet</a:t>
                      </a:r>
                    </a:p>
                    <a:p>
                      <a:r>
                        <a:rPr lang="fi-FI" dirty="0"/>
                        <a:t>Kyllä vastaus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275479"/>
                  </a:ext>
                </a:extLst>
              </a:tr>
              <a:tr h="349738">
                <a:tc>
                  <a:txBody>
                    <a:bodyPr/>
                    <a:lstStyle/>
                    <a:p>
                      <a:r>
                        <a:rPr lang="fi-FI" sz="1200" b="1" dirty="0"/>
                        <a:t>Onko sinulla jokin erityisruokavalio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 (12)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 (9)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17,5 (21)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13392"/>
                  </a:ext>
                </a:extLst>
              </a:tr>
              <a:tr h="437172">
                <a:tc>
                  <a:txBody>
                    <a:bodyPr/>
                    <a:lstStyle/>
                    <a:p>
                      <a:r>
                        <a:rPr lang="fi-FI" sz="1200" b="1" dirty="0"/>
                        <a:t>Syötkö koululounaan kaikkina koulupäivinä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62 (67)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02098"/>
                  </a:ext>
                </a:extLst>
              </a:tr>
              <a:tr h="459030">
                <a:tc>
                  <a:txBody>
                    <a:bodyPr/>
                    <a:lstStyle/>
                    <a:p>
                      <a:r>
                        <a:rPr lang="fi-FI" sz="1200" b="1" dirty="0"/>
                        <a:t>Syitä miksi ei ruokaile(on voitu valita useampi vaihtoehto)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0501"/>
                  </a:ext>
                </a:extLst>
              </a:tr>
              <a:tr h="437172">
                <a:tc>
                  <a:txBody>
                    <a:bodyPr/>
                    <a:lstStyle/>
                    <a:p>
                      <a:r>
                        <a:rPr lang="fi-FI" sz="1200" b="1" dirty="0"/>
                        <a:t>Ruokailuun on pitkät jonot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18 (21)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088342"/>
                  </a:ext>
                </a:extLst>
              </a:tr>
              <a:tr h="437172">
                <a:tc>
                  <a:txBody>
                    <a:bodyPr/>
                    <a:lstStyle/>
                    <a:p>
                      <a:r>
                        <a:rPr lang="fi-FI" sz="1200" b="1" dirty="0"/>
                        <a:t>Päivän ruoka ei miellytä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87 (91)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281586"/>
                  </a:ext>
                </a:extLst>
              </a:tr>
              <a:tr h="437172">
                <a:tc>
                  <a:txBody>
                    <a:bodyPr/>
                    <a:lstStyle/>
                    <a:p>
                      <a:r>
                        <a:rPr lang="fi-FI" sz="1200" b="1" dirty="0"/>
                        <a:t>Kaverit eivät tule syömään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15 (10)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50368"/>
                  </a:ext>
                </a:extLst>
              </a:tr>
              <a:tr h="437172">
                <a:tc>
                  <a:txBody>
                    <a:bodyPr/>
                    <a:lstStyle/>
                    <a:p>
                      <a:r>
                        <a:rPr lang="fi-FI" sz="1200" b="1" dirty="0"/>
                        <a:t>Ei ole nälkä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538523"/>
                  </a:ext>
                </a:extLst>
              </a:tr>
              <a:tr h="437172">
                <a:tc>
                  <a:txBody>
                    <a:bodyPr/>
                    <a:lstStyle/>
                    <a:p>
                      <a:r>
                        <a:rPr lang="fi-FI" sz="1200" b="1" dirty="0"/>
                        <a:t>Ruokala on meluisa ja rauhaton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892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78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B683164-BB8C-F458-F816-7B774E5B3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5990112" cy="673558"/>
          </a:xfrm>
        </p:spPr>
        <p:txBody>
          <a:bodyPr/>
          <a:lstStyle/>
          <a:p>
            <a:r>
              <a:rPr lang="fi-FI" sz="2400" dirty="0"/>
              <a:t>Asiakastyytyväisyyskysely</a:t>
            </a:r>
            <a:br>
              <a:rPr lang="fi-FI" sz="2400" dirty="0"/>
            </a:br>
            <a:r>
              <a:rPr lang="fi-FI" sz="1200" dirty="0"/>
              <a:t>Asteikko 1-5, suluissa edellinen vuosi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8ABE691-1D03-386C-06DF-3295598B0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6281" y="3265771"/>
            <a:ext cx="61120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600" dirty="0">
              <a:solidFill>
                <a:schemeClr val="tx1"/>
              </a:solidFill>
              <a:latin typeface="Arial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600" dirty="0">
              <a:solidFill>
                <a:schemeClr val="tx1"/>
              </a:solidFill>
              <a:latin typeface="Arial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Kuvan paikkamerkki 11" descr="Kuva, joka sisältää kohteen toimistotarvikkeet, Toimistoväline, paperitarvikkeet, käsiala">
            <a:extLst>
              <a:ext uri="{FF2B5EF4-FFF2-40B4-BE49-F238E27FC236}">
                <a16:creationId xmlns:a16="http://schemas.microsoft.com/office/drawing/2014/main" id="{C205074D-9B2E-5B54-B1E9-9EECAEA6EC1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915" r="26915"/>
          <a:stretch>
            <a:fillRect/>
          </a:stretch>
        </p:blipFill>
        <p:spPr>
          <a:xfrm>
            <a:off x="7688895" y="97654"/>
            <a:ext cx="4733925" cy="6858000"/>
          </a:xfrm>
        </p:spPr>
      </p:pic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F82B947F-D4F6-6D70-0256-191EA57F9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7264"/>
              </p:ext>
            </p:extLst>
          </p:nvPr>
        </p:nvGraphicFramePr>
        <p:xfrm>
          <a:off x="629921" y="1974715"/>
          <a:ext cx="5897339" cy="4114483"/>
        </p:xfrm>
        <a:graphic>
          <a:graphicData uri="http://schemas.openxmlformats.org/drawingml/2006/table">
            <a:tbl>
              <a:tblPr firstRow="1" bandRow="1"/>
              <a:tblGrid>
                <a:gridCol w="2726937">
                  <a:extLst>
                    <a:ext uri="{9D8B030D-6E8A-4147-A177-3AD203B41FA5}">
                      <a16:colId xmlns:a16="http://schemas.microsoft.com/office/drawing/2014/main" val="2600107282"/>
                    </a:ext>
                  </a:extLst>
                </a:gridCol>
                <a:gridCol w="997799">
                  <a:extLst>
                    <a:ext uri="{9D8B030D-6E8A-4147-A177-3AD203B41FA5}">
                      <a16:colId xmlns:a16="http://schemas.microsoft.com/office/drawing/2014/main" val="4259698250"/>
                    </a:ext>
                  </a:extLst>
                </a:gridCol>
                <a:gridCol w="1096484">
                  <a:extLst>
                    <a:ext uri="{9D8B030D-6E8A-4147-A177-3AD203B41FA5}">
                      <a16:colId xmlns:a16="http://schemas.microsoft.com/office/drawing/2014/main" val="1864082651"/>
                    </a:ext>
                  </a:extLst>
                </a:gridCol>
                <a:gridCol w="1076119">
                  <a:extLst>
                    <a:ext uri="{9D8B030D-6E8A-4147-A177-3AD203B41FA5}">
                      <a16:colId xmlns:a16="http://schemas.microsoft.com/office/drawing/2014/main" val="250963226"/>
                    </a:ext>
                  </a:extLst>
                </a:gridCol>
              </a:tblGrid>
              <a:tr h="642284">
                <a:tc>
                  <a:txBody>
                    <a:bodyPr/>
                    <a:lstStyle/>
                    <a:p>
                      <a:r>
                        <a:rPr lang="fi-FI" dirty="0"/>
                        <a:t>Ruoan laadun arviointi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Alakoulu</a:t>
                      </a:r>
                    </a:p>
                    <a:p>
                      <a:r>
                        <a:rPr lang="fi-FI" dirty="0"/>
                        <a:t>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Yläkoulu/ lukio</a:t>
                      </a:r>
                    </a:p>
                    <a:p>
                      <a:r>
                        <a:rPr lang="fi-FI" dirty="0"/>
                        <a:t>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HK</a:t>
                      </a:r>
                    </a:p>
                    <a:p>
                      <a:r>
                        <a:rPr lang="fi-FI" dirty="0"/>
                        <a:t>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275479"/>
                  </a:ext>
                </a:extLst>
              </a:tr>
              <a:tr h="385947">
                <a:tc>
                  <a:txBody>
                    <a:bodyPr/>
                    <a:lstStyle/>
                    <a:p>
                      <a:r>
                        <a:rPr lang="fi-FI" sz="1200" b="1" dirty="0"/>
                        <a:t>Ruoan maistuvuus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3,7 (3,8)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3,2 (3,1)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3,3 (3,4)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83652"/>
                  </a:ext>
                </a:extLst>
              </a:tr>
              <a:tr h="301227">
                <a:tc>
                  <a:txBody>
                    <a:bodyPr/>
                    <a:lstStyle/>
                    <a:p>
                      <a:r>
                        <a:rPr lang="fi-FI" sz="1200" b="1" dirty="0"/>
                        <a:t>Salaattien monipuolisuus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3,6 (3,5)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 (2,8)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3,8  (4)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13392"/>
                  </a:ext>
                </a:extLst>
              </a:tr>
              <a:tr h="348293">
                <a:tc>
                  <a:txBody>
                    <a:bodyPr/>
                    <a:lstStyle/>
                    <a:p>
                      <a:r>
                        <a:rPr lang="fi-FI" sz="1200" b="1" dirty="0"/>
                        <a:t>Ruoka on terveellistä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4,1 (4,1)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3,5 (3,3)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3,6 (3,7)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1324"/>
                  </a:ext>
                </a:extLst>
              </a:tr>
              <a:tr h="376534">
                <a:tc>
                  <a:txBody>
                    <a:bodyPr/>
                    <a:lstStyle/>
                    <a:p>
                      <a:r>
                        <a:rPr lang="fi-FI" sz="1200" b="1" dirty="0"/>
                        <a:t>Ruokalistan monipuolisuus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4 (4)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3,4 (3,4)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3,7 (3,5)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02098"/>
                  </a:ext>
                </a:extLst>
              </a:tr>
              <a:tr h="376534">
                <a:tc>
                  <a:txBody>
                    <a:bodyPr/>
                    <a:lstStyle/>
                    <a:p>
                      <a:r>
                        <a:rPr lang="fi-FI" sz="1200" b="1" dirty="0"/>
                        <a:t>Keittiöhenkilökunnan ystävällisyys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4,3  (4,4)</a:t>
                      </a:r>
                      <a:endParaRPr lang="en-US" dirty="0"/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3,6 (3,5)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4,5 (4,3)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0501"/>
                  </a:ext>
                </a:extLst>
              </a:tr>
              <a:tr h="376534">
                <a:tc>
                  <a:txBody>
                    <a:bodyPr/>
                    <a:lstStyle/>
                    <a:p>
                      <a:r>
                        <a:rPr lang="fi-FI" sz="1200" b="1" dirty="0"/>
                        <a:t>Tarjoilulinjaston toimivuus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4,2 (4,3)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3,5 (3,4)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4,4 (4,4)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088342"/>
                  </a:ext>
                </a:extLst>
              </a:tr>
              <a:tr h="461253">
                <a:tc>
                  <a:txBody>
                    <a:bodyPr/>
                    <a:lstStyle/>
                    <a:p>
                      <a:r>
                        <a:rPr lang="fi-FI" sz="1200" b="1" dirty="0"/>
                        <a:t>Astianpalautuspisteen toimivuus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4,4 (4,5)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3,8 (3,9)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4,4 (4,3)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281586"/>
                  </a:ext>
                </a:extLst>
              </a:tr>
              <a:tr h="376534">
                <a:tc>
                  <a:txBody>
                    <a:bodyPr/>
                    <a:lstStyle/>
                    <a:p>
                      <a:r>
                        <a:rPr lang="fi-FI" sz="1200" b="1" dirty="0"/>
                        <a:t>Erityisruoan laatu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3,5 (3,6)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 (3)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3,7 (3,7)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95175"/>
                  </a:ext>
                </a:extLst>
              </a:tr>
              <a:tr h="376534">
                <a:tc>
                  <a:txBody>
                    <a:bodyPr/>
                    <a:lstStyle/>
                    <a:p>
                      <a:r>
                        <a:rPr lang="fi-FI" b="1" dirty="0"/>
                        <a:t>yhteensä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4 (4)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 3,4 (3,3)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3,9 (3,9)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50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31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B683164-BB8C-F458-F816-7B774E5B3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5990112" cy="673558"/>
          </a:xfrm>
        </p:spPr>
        <p:txBody>
          <a:bodyPr/>
          <a:lstStyle/>
          <a:p>
            <a:r>
              <a:rPr lang="fi-FI" sz="2400" dirty="0"/>
              <a:t>Asiakastyytyväisyyskysely</a:t>
            </a:r>
            <a:br>
              <a:rPr lang="fi-FI" sz="2400" dirty="0"/>
            </a:br>
            <a:r>
              <a:rPr lang="fi-FI" sz="1200" dirty="0"/>
              <a:t>Asteikko 1-5, suluissa edellinen vuosi</a:t>
            </a:r>
            <a:endParaRPr lang="fi-FI" sz="24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8ABE691-1D03-386C-06DF-3295598B0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885640"/>
            <a:ext cx="5990112" cy="373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600" dirty="0">
              <a:solidFill>
                <a:schemeClr val="tx1"/>
              </a:solidFill>
              <a:latin typeface="Arial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600" dirty="0">
              <a:solidFill>
                <a:schemeClr val="tx1"/>
              </a:solidFill>
              <a:latin typeface="Arial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Kuvan paikkamerkki 11" descr="Kuva, joka sisältää kohteen toimistotarvikkeet, Toimistoväline, paperitarvikkeet, käsiala">
            <a:extLst>
              <a:ext uri="{FF2B5EF4-FFF2-40B4-BE49-F238E27FC236}">
                <a16:creationId xmlns:a16="http://schemas.microsoft.com/office/drawing/2014/main" id="{C205074D-9B2E-5B54-B1E9-9EECAEA6EC1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915" r="26915"/>
          <a:stretch>
            <a:fillRect/>
          </a:stretch>
        </p:blipFill>
        <p:spPr>
          <a:xfrm>
            <a:off x="7688895" y="97654"/>
            <a:ext cx="4733925" cy="6858000"/>
          </a:xfrm>
        </p:spPr>
      </p:pic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F82B947F-D4F6-6D70-0256-191EA57F9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37738"/>
              </p:ext>
            </p:extLst>
          </p:nvPr>
        </p:nvGraphicFramePr>
        <p:xfrm>
          <a:off x="716973" y="1885640"/>
          <a:ext cx="4960432" cy="4007040"/>
        </p:xfrm>
        <a:graphic>
          <a:graphicData uri="http://schemas.openxmlformats.org/drawingml/2006/table">
            <a:tbl>
              <a:tblPr firstRow="1" bandRow="1"/>
              <a:tblGrid>
                <a:gridCol w="1976755">
                  <a:extLst>
                    <a:ext uri="{9D8B030D-6E8A-4147-A177-3AD203B41FA5}">
                      <a16:colId xmlns:a16="http://schemas.microsoft.com/office/drawing/2014/main" val="2600107282"/>
                    </a:ext>
                  </a:extLst>
                </a:gridCol>
                <a:gridCol w="887212">
                  <a:extLst>
                    <a:ext uri="{9D8B030D-6E8A-4147-A177-3AD203B41FA5}">
                      <a16:colId xmlns:a16="http://schemas.microsoft.com/office/drawing/2014/main" val="4259698250"/>
                    </a:ext>
                  </a:extLst>
                </a:gridCol>
                <a:gridCol w="1058057">
                  <a:extLst>
                    <a:ext uri="{9D8B030D-6E8A-4147-A177-3AD203B41FA5}">
                      <a16:colId xmlns:a16="http://schemas.microsoft.com/office/drawing/2014/main" val="1864082651"/>
                    </a:ext>
                  </a:extLst>
                </a:gridCol>
                <a:gridCol w="1038408">
                  <a:extLst>
                    <a:ext uri="{9D8B030D-6E8A-4147-A177-3AD203B41FA5}">
                      <a16:colId xmlns:a16="http://schemas.microsoft.com/office/drawing/2014/main" val="250963226"/>
                    </a:ext>
                  </a:extLst>
                </a:gridCol>
              </a:tblGrid>
              <a:tr h="768185">
                <a:tc>
                  <a:txBody>
                    <a:bodyPr/>
                    <a:lstStyle/>
                    <a:p>
                      <a:r>
                        <a:rPr lang="fi-FI" dirty="0"/>
                        <a:t>Puhtaustason arviointi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Alakoulu</a:t>
                      </a:r>
                    </a:p>
                    <a:p>
                      <a:r>
                        <a:rPr lang="fi-FI" dirty="0"/>
                        <a:t>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Yläkoulu/</a:t>
                      </a:r>
                    </a:p>
                    <a:p>
                      <a:r>
                        <a:rPr lang="fi-FI" dirty="0"/>
                        <a:t>lukio</a:t>
                      </a:r>
                    </a:p>
                    <a:p>
                      <a:r>
                        <a:rPr lang="fi-FI" dirty="0"/>
                        <a:t>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Opet</a:t>
                      </a:r>
                    </a:p>
                    <a:p>
                      <a:r>
                        <a:rPr lang="fi-FI" dirty="0"/>
                        <a:t>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275479"/>
                  </a:ext>
                </a:extLst>
              </a:tr>
              <a:tr h="515402">
                <a:tc>
                  <a:txBody>
                    <a:bodyPr/>
                    <a:lstStyle/>
                    <a:p>
                      <a:r>
                        <a:rPr lang="fi-FI" sz="1200" b="1" dirty="0"/>
                        <a:t>Luokkatilat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4,3  (4,3)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3,4 (3,3)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3,8 (3,7)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83652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r>
                        <a:rPr lang="fi-FI" sz="1200" b="1" dirty="0"/>
                        <a:t>Käytävät, aulat, eteiset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4,1 (4,1)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3,2 (3)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3,8 (3,4)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13392"/>
                  </a:ext>
                </a:extLst>
              </a:tr>
              <a:tr h="412172">
                <a:tc>
                  <a:txBody>
                    <a:bodyPr/>
                    <a:lstStyle/>
                    <a:p>
                      <a:r>
                        <a:rPr lang="fi-FI" sz="1200" b="1" dirty="0"/>
                        <a:t>Wc-tilat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3,5 (3,5)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2,4 (2,1)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3,7 (3,6)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1324"/>
                  </a:ext>
                </a:extLst>
              </a:tr>
              <a:tr h="437901">
                <a:tc>
                  <a:txBody>
                    <a:bodyPr/>
                    <a:lstStyle/>
                    <a:p>
                      <a:r>
                        <a:rPr lang="fi-FI" sz="1200" b="1" dirty="0"/>
                        <a:t>liikuntasali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4,3 (4,2)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3,6 (3,5)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3,9 (3,8)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02098"/>
                  </a:ext>
                </a:extLst>
              </a:tr>
              <a:tr h="437901">
                <a:tc>
                  <a:txBody>
                    <a:bodyPr/>
                    <a:lstStyle/>
                    <a:p>
                      <a:r>
                        <a:rPr lang="fi-FI" sz="1200" b="1" dirty="0"/>
                        <a:t>ruokasali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 (4,1)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3,2 (3,1)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4,3 (4,1)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0501"/>
                  </a:ext>
                </a:extLst>
              </a:tr>
              <a:tr h="437901">
                <a:tc>
                  <a:txBody>
                    <a:bodyPr/>
                    <a:lstStyle/>
                    <a:p>
                      <a:r>
                        <a:rPr lang="fi-FI" sz="1200" b="1" dirty="0"/>
                        <a:t>Siivoushenkilökunnan </a:t>
                      </a:r>
                      <a:r>
                        <a:rPr lang="fi-FI" sz="1200" b="1" dirty="0" err="1"/>
                        <a:t>ystävällisýys</a:t>
                      </a:r>
                      <a:endParaRPr lang="fi-FI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4,4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4,5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17922"/>
                  </a:ext>
                </a:extLst>
              </a:tr>
              <a:tr h="437901">
                <a:tc>
                  <a:txBody>
                    <a:bodyPr/>
                    <a:lstStyle/>
                    <a:p>
                      <a:r>
                        <a:rPr lang="fi-FI" b="1" dirty="0"/>
                        <a:t>yhteensä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4,1 (4)</a:t>
                      </a:r>
                    </a:p>
                  </a:txBody>
                  <a:tcPr>
                    <a:solidFill>
                      <a:srgbClr val="CC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3,2  (3)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 3,9 (3,7)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50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35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F603BC-547A-0361-E03C-78923F76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/>
              <a:t>Oppilaiden ruokalistan suosikit /</a:t>
            </a:r>
            <a:r>
              <a:rPr lang="fi-FI" sz="2000" dirty="0" err="1"/>
              <a:t>Inhokit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86E782-EFF2-D0E3-631B-31076E2E3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2085"/>
            <a:ext cx="10515600" cy="4161112"/>
          </a:xfrm>
        </p:spPr>
        <p:txBody>
          <a:bodyPr/>
          <a:lstStyle/>
          <a:p>
            <a:pPr marL="76200" indent="0">
              <a:buNone/>
            </a:pPr>
            <a:endParaRPr lang="fi-FI" dirty="0"/>
          </a:p>
          <a:p>
            <a:pPr marL="76200" indent="0">
              <a:buNone/>
            </a:pPr>
            <a:endParaRPr lang="fi-FI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0544012E-8A8A-7324-2709-5139F4FBF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98750"/>
              </p:ext>
            </p:extLst>
          </p:nvPr>
        </p:nvGraphicFramePr>
        <p:xfrm>
          <a:off x="1341120" y="2550160"/>
          <a:ext cx="5770563" cy="2811978"/>
        </p:xfrm>
        <a:graphic>
          <a:graphicData uri="http://schemas.openxmlformats.org/drawingml/2006/table">
            <a:tbl>
              <a:tblPr firstRow="1" bandRow="1"/>
              <a:tblGrid>
                <a:gridCol w="2647220">
                  <a:extLst>
                    <a:ext uri="{9D8B030D-6E8A-4147-A177-3AD203B41FA5}">
                      <a16:colId xmlns:a16="http://schemas.microsoft.com/office/drawing/2014/main" val="64391409"/>
                    </a:ext>
                  </a:extLst>
                </a:gridCol>
                <a:gridCol w="3123343">
                  <a:extLst>
                    <a:ext uri="{9D8B030D-6E8A-4147-A177-3AD203B41FA5}">
                      <a16:colId xmlns:a16="http://schemas.microsoft.com/office/drawing/2014/main" val="3994026948"/>
                    </a:ext>
                  </a:extLst>
                </a:gridCol>
              </a:tblGrid>
              <a:tr h="46866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dirty="0">
                          <a:solidFill>
                            <a:schemeClr val="tx1"/>
                          </a:solidFill>
                        </a:rPr>
                        <a:t>Suosikki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err="1">
                          <a:solidFill>
                            <a:schemeClr val="tx1"/>
                          </a:solidFill>
                        </a:rPr>
                        <a:t>Inhokki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09005"/>
                  </a:ext>
                </a:extLst>
              </a:tr>
              <a:tr h="468663">
                <a:tc>
                  <a:txBody>
                    <a:bodyPr/>
                    <a:lstStyle/>
                    <a:p>
                      <a:r>
                        <a:rPr lang="fi-FI" b="1" err="1">
                          <a:solidFill>
                            <a:schemeClr val="tx1"/>
                          </a:solidFill>
                        </a:rPr>
                        <a:t>Broilerinuggetit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err="1">
                          <a:solidFill>
                            <a:schemeClr val="tx1"/>
                          </a:solidFill>
                        </a:rPr>
                        <a:t>Nyhtökirjolohipasta</a:t>
                      </a: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 (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845612"/>
                  </a:ext>
                </a:extLst>
              </a:tr>
              <a:tr h="468663">
                <a:tc>
                  <a:txBody>
                    <a:bodyPr/>
                    <a:lstStyle/>
                    <a:p>
                      <a:r>
                        <a:rPr lang="fi-FI" b="1" dirty="0"/>
                        <a:t>Uunimakkara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Pyttipannu (Texmex pastavuoka)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073"/>
                  </a:ext>
                </a:extLst>
              </a:tr>
              <a:tr h="468663">
                <a:tc>
                  <a:txBody>
                    <a:bodyPr/>
                    <a:lstStyle/>
                    <a:p>
                      <a:r>
                        <a:rPr lang="fi-FI" b="1" dirty="0"/>
                        <a:t>Pinaattiohukaiset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Kalakeitto (Kebabpannu)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323587"/>
                  </a:ext>
                </a:extLst>
              </a:tr>
              <a:tr h="468663">
                <a:tc>
                  <a:txBody>
                    <a:bodyPr/>
                    <a:lstStyle/>
                    <a:p>
                      <a:r>
                        <a:rPr lang="fi-FI" b="1" dirty="0"/>
                        <a:t>Kalakuviot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Kalkkunarisotto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52184"/>
                  </a:ext>
                </a:extLst>
              </a:tr>
              <a:tr h="46866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b="1" dirty="0"/>
                        <a:t>Riisipuuro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b="1" dirty="0"/>
                        <a:t>Lihakeitto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6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15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F603BC-547A-0361-E03C-78923F76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/>
              <a:t>Henkilökunnan ruokalistan suosikit /</a:t>
            </a:r>
            <a:r>
              <a:rPr lang="fi-FI" sz="2000" dirty="0" err="1"/>
              <a:t>Inhokit</a:t>
            </a:r>
            <a:endParaRPr lang="fi-FI" sz="20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86E782-EFF2-D0E3-631B-31076E2E3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2085"/>
            <a:ext cx="10515600" cy="4161112"/>
          </a:xfrm>
        </p:spPr>
        <p:txBody>
          <a:bodyPr/>
          <a:lstStyle/>
          <a:p>
            <a:pPr marL="76200" indent="0">
              <a:buNone/>
            </a:pPr>
            <a:endParaRPr lang="fi-FI" dirty="0"/>
          </a:p>
          <a:p>
            <a:pPr marL="76200" indent="0">
              <a:buNone/>
            </a:pPr>
            <a:endParaRPr lang="fi-FI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0544012E-8A8A-7324-2709-5139F4FBF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548"/>
              </p:ext>
            </p:extLst>
          </p:nvPr>
        </p:nvGraphicFramePr>
        <p:xfrm>
          <a:off x="1673157" y="2550159"/>
          <a:ext cx="6264614" cy="2975148"/>
        </p:xfrm>
        <a:graphic>
          <a:graphicData uri="http://schemas.openxmlformats.org/drawingml/2006/table">
            <a:tbl>
              <a:tblPr firstRow="1" bandRow="1"/>
              <a:tblGrid>
                <a:gridCol w="2047402">
                  <a:extLst>
                    <a:ext uri="{9D8B030D-6E8A-4147-A177-3AD203B41FA5}">
                      <a16:colId xmlns:a16="http://schemas.microsoft.com/office/drawing/2014/main" val="64391409"/>
                    </a:ext>
                  </a:extLst>
                </a:gridCol>
                <a:gridCol w="4217212">
                  <a:extLst>
                    <a:ext uri="{9D8B030D-6E8A-4147-A177-3AD203B41FA5}">
                      <a16:colId xmlns:a16="http://schemas.microsoft.com/office/drawing/2014/main" val="3994026948"/>
                    </a:ext>
                  </a:extLst>
                </a:gridCol>
              </a:tblGrid>
              <a:tr h="4958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dirty="0">
                          <a:solidFill>
                            <a:schemeClr val="tx1"/>
                          </a:solidFill>
                        </a:rPr>
                        <a:t>Suosikki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err="1">
                          <a:solidFill>
                            <a:schemeClr val="tx1"/>
                          </a:solidFill>
                        </a:rPr>
                        <a:t>Inhokki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09005"/>
                  </a:ext>
                </a:extLst>
              </a:tr>
              <a:tr h="495858"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Broileripastapaistos</a:t>
                      </a:r>
                      <a:endParaRPr lang="fi-FI" b="1" dirty="0" err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Pyttipannu (Kebabpannu)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845612"/>
                  </a:ext>
                </a:extLst>
              </a:tr>
              <a:tr h="495858">
                <a:tc>
                  <a:txBody>
                    <a:bodyPr/>
                    <a:lstStyle/>
                    <a:p>
                      <a:r>
                        <a:rPr lang="fi-FI" b="1" dirty="0" err="1"/>
                        <a:t>Lasagnette</a:t>
                      </a:r>
                      <a:endParaRPr lang="fi-FI" b="1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err="1"/>
                        <a:t>Nyhtökirjolohipasta</a:t>
                      </a:r>
                      <a:r>
                        <a:rPr lang="fi-FI" b="1" dirty="0"/>
                        <a:t> (Texmex pastavuoka)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073"/>
                  </a:ext>
                </a:extLst>
              </a:tr>
              <a:tr h="495858">
                <a:tc>
                  <a:txBody>
                    <a:bodyPr/>
                    <a:lstStyle/>
                    <a:p>
                      <a:r>
                        <a:rPr lang="fi-FI" b="1" dirty="0"/>
                        <a:t>Kalakeitto(Riisipuuro)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Nakkikastike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323587"/>
                  </a:ext>
                </a:extLst>
              </a:tr>
              <a:tr h="495858">
                <a:tc>
                  <a:txBody>
                    <a:bodyPr/>
                    <a:lstStyle/>
                    <a:p>
                      <a:r>
                        <a:rPr lang="fi-FI" b="1" dirty="0"/>
                        <a:t>Broilerikeitto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Perunavelli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52184"/>
                  </a:ext>
                </a:extLst>
              </a:tr>
              <a:tr h="4958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b="1" dirty="0"/>
                        <a:t>Broilerikastike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b="1" dirty="0"/>
                        <a:t>Kalamureke (Lihakeitto)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6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836019"/>
      </p:ext>
    </p:extLst>
  </p:cSld>
  <p:clrMapOvr>
    <a:masterClrMapping/>
  </p:clrMapOvr>
</p:sld>
</file>

<file path=ppt/theme/theme1.xml><?xml version="1.0" encoding="utf-8"?>
<a:theme xmlns:a="http://schemas.openxmlformats.org/drawingml/2006/main" name="Siilinjarvi">
  <a:themeElements>
    <a:clrScheme name="Kotka-Hamina 1">
      <a:dk1>
        <a:srgbClr val="000000"/>
      </a:dk1>
      <a:lt1>
        <a:srgbClr val="FFFFFF"/>
      </a:lt1>
      <a:dk2>
        <a:srgbClr val="008B62"/>
      </a:dk2>
      <a:lt2>
        <a:srgbClr val="C6C6C6"/>
      </a:lt2>
      <a:accent1>
        <a:srgbClr val="008B62"/>
      </a:accent1>
      <a:accent2>
        <a:srgbClr val="008AC3"/>
      </a:accent2>
      <a:accent3>
        <a:srgbClr val="EA4E55"/>
      </a:accent3>
      <a:accent4>
        <a:srgbClr val="BC8EDF"/>
      </a:accent4>
      <a:accent5>
        <a:srgbClr val="99C980"/>
      </a:accent5>
      <a:accent6>
        <a:srgbClr val="F5877E"/>
      </a:accent6>
      <a:hlink>
        <a:srgbClr val="008B62"/>
      </a:hlink>
      <a:folHlink>
        <a:srgbClr val="8DD3D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A40E27517E8F44B88FF1CBE3D5FC217" ma:contentTypeVersion="16" ma:contentTypeDescription="Luo uusi asiakirja." ma:contentTypeScope="" ma:versionID="e2c8a439fee4b880d3c769c00ef65406">
  <xsd:schema xmlns:xsd="http://www.w3.org/2001/XMLSchema" xmlns:xs="http://www.w3.org/2001/XMLSchema" xmlns:p="http://schemas.microsoft.com/office/2006/metadata/properties" xmlns:ns1="http://schemas.microsoft.com/sharepoint/v3" xmlns:ns2="9be50858-0218-4543-b645-e65355e24fb4" xmlns:ns3="c47b32c4-d0ca-46f8-bb0b-c4d56fb94671" targetNamespace="http://schemas.microsoft.com/office/2006/metadata/properties" ma:root="true" ma:fieldsID="2fc7250a4b67d54903484f2abdf3586b" ns1:_="" ns2:_="" ns3:_="">
    <xsd:import namespace="http://schemas.microsoft.com/sharepoint/v3"/>
    <xsd:import namespace="9be50858-0218-4543-b645-e65355e24fb4"/>
    <xsd:import namespace="c47b32c4-d0ca-46f8-bb0b-c4d56fb946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50858-0218-4543-b645-e65355e24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b32c4-d0ca-46f8-bb0b-c4d56fb9467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A2B2735-D5ED-4B94-B98A-F87BF4830C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A5F0CC-69BE-446D-9335-C8538DCF9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be50858-0218-4543-b645-e65355e24fb4"/>
    <ds:schemaRef ds:uri="c47b32c4-d0ca-46f8-bb0b-c4d56fb946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082C63-43B0-400E-A1C8-43C3ED30152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602</Words>
  <Application>Microsoft Office PowerPoint</Application>
  <PresentationFormat>Laajakuva</PresentationFormat>
  <Paragraphs>203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Verdana</vt:lpstr>
      <vt:lpstr>Siilinjarvi</vt:lpstr>
      <vt:lpstr>v. 2025</vt:lpstr>
      <vt:lpstr>Asiakastyytyväisyyskyselyn tuloksia suluissa edellinen vuosi</vt:lpstr>
      <vt:lpstr>Asiakastyytyväisyyskysely suluissa edellinen vuosi</vt:lpstr>
      <vt:lpstr>Asiakastyytyväisyyskysely Asteikko 1-5, suluissa edellinen vuosi</vt:lpstr>
      <vt:lpstr>Asiakastyytyväisyyskysely Asteikko 1-5, suluissa edellinen vuosi</vt:lpstr>
      <vt:lpstr>Oppilaiden ruokalistan suosikit /Inhokit</vt:lpstr>
      <vt:lpstr>Henkilökunnan ruokalistan suosikit /Inhokit</vt:lpstr>
    </vt:vector>
  </TitlesOfParts>
  <Company>Siilinjarven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Kurki, Sirpa</dc:creator>
  <cp:lastModifiedBy>Kurki, Sirpa</cp:lastModifiedBy>
  <cp:revision>4</cp:revision>
  <dcterms:created xsi:type="dcterms:W3CDTF">2025-02-03T11:08:52Z</dcterms:created>
  <dcterms:modified xsi:type="dcterms:W3CDTF">2026-01-30T13:12:18Z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0x0101005A40E27517E8F44B88FF1CBE3D5FC217</vt:lpwstr>
  </property>
</Properties>
</file>